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0" i="0" sz="1200" u="none" cap="none" strike="noStrike"/>
          </a:p>
          <a:p>
            <a: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4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3200">
                <a:solidFill>
                  <a:schemeClr val="dk1"/>
                </a:solidFill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>
                <a:solidFill>
                  <a:schemeClr val="dk1"/>
                </a:solidFill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4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3200">
                <a:solidFill>
                  <a:schemeClr val="dk1"/>
                </a:solidFill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>
                <a:solidFill>
                  <a:schemeClr val="dk1"/>
                </a:solidFill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4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3200">
                <a:solidFill>
                  <a:schemeClr val="dk1"/>
                </a:solidFill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>
                <a:solidFill>
                  <a:schemeClr val="dk1"/>
                </a:solidFill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400">
                <a:solidFill>
                  <a:schemeClr val="dk1"/>
                </a:solidFill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4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●"/>
              <a:defRPr sz="28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SzPts val="1400"/>
              <a:buNone/>
              <a:defRPr b="1" sz="2400"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●"/>
              <a:defRPr sz="2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SzPts val="1400"/>
              <a:buNone/>
              <a:defRPr b="1" sz="2400"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●"/>
              <a:defRPr sz="2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4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●"/>
              <a:defRPr sz="3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FF83">
            <a:alpha val="45882"/>
          </a:srgbClr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mailto:mycustomer@example.com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about:blank" TargetMode="External"/><Relationship Id="rId4" Type="http://schemas.openxmlformats.org/officeDocument/2006/relationships/hyperlink" Target="mailto:mycustomer@example.com" TargetMode="External"/><Relationship Id="rId5" Type="http://schemas.openxmlformats.org/officeDocument/2006/relationships/hyperlink" Target="mailto:spam@spam.com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davidbliss.com/sites-built-using-django" TargetMode="External"/><Relationship Id="rId4" Type="http://schemas.openxmlformats.org/officeDocument/2006/relationships/hyperlink" Target="https://docs.djangoproject.com/en/1.4/topics/security/" TargetMode="External"/><Relationship Id="rId5" Type="http://schemas.openxmlformats.org/officeDocument/2006/relationships/hyperlink" Target="http://www.djangobook.com/en/2.0/chapter20/" TargetMode="External"/><Relationship Id="rId6" Type="http://schemas.openxmlformats.org/officeDocument/2006/relationships/hyperlink" Target="http://seclab.stanford.edu/websec/framebusting/framebust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1" Type="http://schemas.openxmlformats.org/officeDocument/2006/relationships/image" Target="../media/image1.gif"/><Relationship Id="rId10" Type="http://schemas.openxmlformats.org/officeDocument/2006/relationships/image" Target="../media/image5.png"/><Relationship Id="rId9" Type="http://schemas.openxmlformats.org/officeDocument/2006/relationships/image" Target="../media/image7.jp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3.jpg"/><Relationship Id="rId8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685800" y="109870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3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Case Study of </a:t>
            </a:r>
            <a:br>
              <a:rPr b="0" i="0" lang="en-US" sz="3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Django </a:t>
            </a:r>
            <a:br>
              <a:rPr b="1" i="0" lang="en-US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Applications that are Secure by Default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Mohammed ALDOUB</a:t>
            </a:r>
            <a:endParaRPr b="0" i="0" sz="3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@Voulnet</a:t>
            </a:r>
            <a:endParaRPr b="0" i="0" sz="3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778" y="4979099"/>
            <a:ext cx="840043" cy="840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Features of Django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Django provides many default protections against web threats, mainly against problems of: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Management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Authorization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Cookies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 Injection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 Site Scripting (XSS)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 Site Request Forgery (CSRF)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Clickjacking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E-mail Header Injection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Cryptography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Directory Traversal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Management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Developers make many mistakes in user management.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Passwords are stored/transferred as plaintext.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Users are exposed if databases get leaked.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Weak authentication methods are used by inexperienced developers.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Management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Django provides a default User model that can be used in any website. It comes equipped with correct session management, permissions, registration and login.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Developers don’t need to re-invent the wheel and re-introduce user management risks.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Django provides strong password hashing methods (bcrypt, PBKDF2, SHA1), with increasing work factors.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Django makes passwords very hard to crack.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Management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Django provides easy methods for user management such as is_authenticated(), permission_required(), requires_login(), and more, offsetting difficult session and permission code away from the developer.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Django provides secure default password reset and login redirection functionality. Developers don’t need to create password reset forms and introduce risks.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using Django’s user management module, developers will not make mistakes such as ‘admin=true’ in cookies!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Clickjacking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Clickjacking is an attack where an attackers loads an invisible page over a visible one. The user thinks he is clicking on the visible page, but he’s actually clicking on invisible buttons and links.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used to trick users into buying items, deleting content or adding fake friends online.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Django provides direct protection against Clickjacking attacks using the X-Frame-Options header. Only one line of code!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Clickjacking Example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70" y="1600201"/>
            <a:ext cx="8605622" cy="432343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457200" y="6126163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taken from ‘Busting Frame Busting’ research paper (found in references)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 Site Scripting (XSS)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XSS is one of the most dangerous and popular attacks, where users instead of servers are targeted.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an XSS attack, an attacker runs evil scripts on the user’s browser, through a vulnerable website.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can be used to steal cookies, accounts, install malware, deface websites and  many more uses.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 Site Scripting (XSS)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XSS is very easy to introduce by ignorant developers, example: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It’s okay if the search query was </a:t>
            </a:r>
            <a:r>
              <a:rPr b="0" i="0" lang="en-US" sz="28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but what if the attacker entered…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28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&lt;script&gt;alert(document.cookie)&lt;/script&gt;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740895" y="2721278"/>
            <a:ext cx="7136780" cy="120032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&lt;?php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2ED0"/>
                </a:solidFill>
                <a:latin typeface="Arial"/>
                <a:ea typeface="Arial"/>
                <a:cs typeface="Arial"/>
                <a:sym typeface="Arial"/>
              </a:rPr>
              <a:t>echo </a:t>
            </a:r>
            <a:r>
              <a:rPr b="0" i="0" lang="en-US" sz="2400" u="none" cap="none" strike="noStrik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"Results for: "</a:t>
            </a:r>
            <a:r>
              <a:rPr b="0" i="0" lang="en-US" sz="2400" u="none" cap="none" strike="noStrike">
                <a:solidFill>
                  <a:srgbClr val="FF81C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en-US" sz="2400" u="none" cap="none" strike="noStrike">
                <a:solidFill>
                  <a:srgbClr val="5DBCD9"/>
                </a:solidFill>
                <a:latin typeface="Arial"/>
                <a:ea typeface="Arial"/>
                <a:cs typeface="Arial"/>
                <a:sym typeface="Arial"/>
              </a:rPr>
              <a:t>$_GET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en-US" sz="2400" u="none" cap="none" strike="noStrik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"query"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];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?&gt;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144"/>
            <a:ext cx="9144000" cy="6867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 Site Scripting (XSS)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Evidently XSS is a critical attack, so Django provides great default protections against it.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output is always escaped by Django to ensure that user input cannot execute code.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Django’s templating engine provides autoescaping.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Attributes must always be quoted so that Django’s protections can be activated.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extra XSS protections, use ESAPI, lxml, html5lib, Bleach or Markdown 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Security Essentials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essentials of web application security are still not well understood.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developers have little to no idea about web security fundamentals.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 adoption to new web technologies, but no accompanying security awareness.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 Injection (SQLi)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 Injection is a dangerous attack in which evil data is sent to the database to be executed as destructive commands.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Developers write SQL queries in a wrong way, allowing attackers to inject SQL commands into the query, to be executed as SQL code. Example: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Looks innocent, but what if the user entered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‘; DROP TABLE USERS;--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457200" y="4146143"/>
            <a:ext cx="7904325" cy="98488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string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 = </a:t>
            </a: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“SELECT * FROM USERS WHERE name=‘”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Request[</a:t>
            </a: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‘username’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+ </a:t>
            </a: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“’”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 Injection (SQLi)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 injection attacks are used to read and corrupt databases, take complete control over servers as well as modify web pages (and therefore steal user sessions or install malware)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good news is that Django provides excellent defense against SQL Injection!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Django uses ORM and query sets to make sure all input is escaped &amp; validated.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Developers do not need to write any SQL. Just write Python classes and Django will convert them to SQL securely!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 Injection (SQLi)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matter where input comes from (GET,POST,COOKIES), Django will escape all input that goes to the database.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 if developers needed to write raw SQL, they can use placeholders like 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"Select * from users where id = </a:t>
            </a:r>
            <a:r>
              <a:rPr b="0" i="0" lang="en-US" sz="24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%s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”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will safely validate input.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Cookies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Django sets cookies to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HttpOnly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default, to prevent sessions from getting stolen in most browsers.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 ID are never used in URLs even if cookies are disabled.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Django will always give a new session ID if a user tried a non-existent one, to protect against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session fixation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Cookies can be digitally signed and time-stamped, to protect against tampering of data.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Django provides excellent protection to files.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webroot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in Django. Only the directories and files you allow are requested. Even if attackers upload a file, it is only downloaded if you allow it in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URLConf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Django executes Python code from the outside of the web root, so attackers cannot retrieve any files not explicitly allowed from the web root.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 Site Request Forgery (</a:t>
            </a:r>
            <a:r>
              <a:rPr b="0" i="0" lang="en-US" sz="4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CSRF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CSRF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an attack where an attacker can force users of a website to perform actions without their permission.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 user is logged into website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 attacker can let a user visit website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will perform actions on website </a:t>
            </a:r>
            <a:r>
              <a:rPr b="0" i="0" lang="en-US" sz="2400" u="none" cap="none" strike="noStrike">
                <a:solidFill>
                  <a:srgbClr val="002ED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behalf of the user.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happens because the forms in website A are not protected against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CSRF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Basically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CSRF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means evil websites can let users of other websites perform actions without user permission.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 Site Request Forgery (</a:t>
            </a:r>
            <a:r>
              <a:rPr b="0" i="0" lang="en-US" sz="4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CSRF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A form in website </a:t>
            </a:r>
            <a:r>
              <a:rPr b="0" i="0" lang="en-US" sz="2400" u="none" cap="none" strike="noStrike">
                <a:solidFill>
                  <a:srgbClr val="002ED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allows a logged in user to delete his account. If there is no CSRF protection, website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force visitors to delete their account on website </a:t>
            </a:r>
            <a:r>
              <a:rPr b="0" i="0" lang="en-US" sz="2400" u="none" cap="none" strike="noStrike">
                <a:solidFill>
                  <a:srgbClr val="002ED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Suppose website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has this HTML form in its code. What happens if a user of website </a:t>
            </a:r>
            <a:r>
              <a:rPr b="0" i="0" lang="en-US" sz="2400" u="none" cap="none" strike="noStrike">
                <a:solidFill>
                  <a:srgbClr val="002ED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visits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740895" y="4399399"/>
            <a:ext cx="7136780" cy="15696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&lt;form action=</a:t>
            </a:r>
            <a:r>
              <a:rPr b="0" i="0" lang="en-US" sz="2400" u="none" cap="none" strike="noStrik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"http://websiteA.com/deleteMyAccount.php”</a:t>
            </a:r>
            <a:r>
              <a:rPr b="0" i="0" lang="en-US" sz="24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 method=</a:t>
            </a:r>
            <a:r>
              <a:rPr b="0" i="0" lang="en-US" sz="2400" u="none" cap="none" strike="noStrik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”post”</a:t>
            </a:r>
            <a:r>
              <a:rPr b="0" i="0" lang="en-US" sz="2400" u="none" cap="none" strike="noStrike">
                <a:solidFill>
                  <a:srgbClr val="FF81C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&lt;/form&gt;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 Site Request Forgery (</a:t>
            </a:r>
            <a:r>
              <a:rPr b="0" i="0" lang="en-US" sz="4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CSRF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effects of </a:t>
            </a:r>
            <a:r>
              <a:rPr b="0" i="0" lang="en-US" sz="2400" u="none" cap="none" strike="noStrike">
                <a:solidFill>
                  <a:srgbClr val="002ED0"/>
                </a:solidFill>
                <a:latin typeface="Arial"/>
                <a:ea typeface="Arial"/>
                <a:cs typeface="Arial"/>
                <a:sym typeface="Arial"/>
              </a:rPr>
              <a:t>CSRF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that attackers can make users perform </a:t>
            </a:r>
            <a:r>
              <a:rPr b="0" i="0" lang="en-US" sz="2400" u="none" cap="none" strike="noStrike">
                <a:solidFill>
                  <a:srgbClr val="002ED0"/>
                </a:solidFill>
                <a:latin typeface="Arial"/>
                <a:ea typeface="Arial"/>
                <a:cs typeface="Arial"/>
                <a:sym typeface="Arial"/>
              </a:rPr>
              <a:t>ANY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 on the vulnerable website.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Django provides CSRF protections for all POST,PUT,DELETE requests (according to RFC2616).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website A used Django CSRF protection, the form would be: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1"/>
          <p:cNvSpPr txBox="1"/>
          <p:nvPr/>
        </p:nvSpPr>
        <p:spPr>
          <a:xfrm>
            <a:off x="892095" y="4112156"/>
            <a:ext cx="7136780" cy="193899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&lt;form </a:t>
            </a:r>
            <a:r>
              <a:rPr b="0" i="0" lang="en-US" sz="2400" u="none" cap="none" strike="noStrik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action=”/deleteMyAccount.php”</a:t>
            </a:r>
            <a:r>
              <a:rPr b="0" i="0" lang="en-US" sz="24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method=”post”</a:t>
            </a:r>
            <a:r>
              <a:rPr b="0" i="0" lang="en-US" sz="2400" u="none" cap="none" strike="noStrike">
                <a:solidFill>
                  <a:srgbClr val="FF81C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&lt;input </a:t>
            </a:r>
            <a:r>
              <a:rPr b="0" i="0" lang="en-US" sz="2400" u="none" cap="none" strike="noStrik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type='hidden' name='csrfmiddlewaretoken' value='Aes4YiAfBQwCS8d4T1ngDAa6jJQiYDFs' </a:t>
            </a:r>
            <a:r>
              <a:rPr b="0" i="0" lang="en-US" sz="24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/&gt;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&lt;/form&gt;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Security Essentials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basic idea of web security: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Never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trust users, and never trust their data.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exceptions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layers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exist in web technologies, and therefore many attack vectors and possibilities.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developers must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risks and mitigations for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layers.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E-mail Header Injection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E-mail Header injection is a less popular attack that targets weak email-sending forms in websites.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crafting a special string, attackers can use your email form to spend spam through your mail server, resulting in your domains/IPs getting blocked and possible worse effects.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email form: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892095" y="4837820"/>
            <a:ext cx="7136780" cy="120032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To: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mycustomer@example.com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Subject: Customer feedback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&lt;email content here&gt;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E-mail Header Injection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519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if the attacker supplies the following data as the email content? They will be able to use your website as a spam base.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“\ncc: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spamVictim@example.com\n&lt;spam</a:t>
            </a:r>
            <a:r>
              <a:rPr b="0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content&gt;”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would be: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19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Django provides default protection by using the built-in email form.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3"/>
          <p:cNvSpPr txBox="1"/>
          <p:nvPr/>
        </p:nvSpPr>
        <p:spPr>
          <a:xfrm>
            <a:off x="517680" y="3492318"/>
            <a:ext cx="8229599" cy="15696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To: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mycustomer@example.com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Subject: Customer feedback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cc: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spamVictim@example.com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&lt;spam message content, buy drugs, lose weight or something&gt;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Remarks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must be understood that nothing can protect developers if they refuse to learn about web security and vulnerabilities.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point of Django’s default security features is to make it very easy to add security, and very difficult to remove security.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However, developers still need to learn the basics of security and risk assessment.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Knowledge is the best defense against web attacks.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http://davidbliss.com/sites-built-using-django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https://docs.djangoproject.com/en/1.4/topics/security/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http://www.djangobook.com/en/2.0/chapter20/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http://seclab.stanford.edu/websec/framebusting/framebust.pdf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hesitate to ask any question!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hesitate to let your developers try Django in the workplace! It could be your road to increased productivity and security!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Problems in Applying Web Security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security cannot be achieved if developers are not well trained in security.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Education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key.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Deadlines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 almost always result in security vulnerabilities. Developers who are too busy and under pressure will not focus on security.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is not integrated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early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development process, so it gets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delayed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forgotten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Bad Practices in Web Security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Developers </a:t>
            </a:r>
            <a:r>
              <a:rPr b="1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validate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input.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 if they validate it, they do it </a:t>
            </a:r>
            <a:r>
              <a:rPr b="1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poorly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out of </a:t>
            </a:r>
            <a:r>
              <a:rPr b="1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Developers make </a:t>
            </a:r>
            <a:r>
              <a:rPr b="1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wrong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assumptions about security: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“It’s ok, we use SSL!”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“The Firewall will protect us”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“Who will think of attacking this function?”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developers </a:t>
            </a:r>
            <a:r>
              <a:rPr b="1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copy/paste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from the internet. </a:t>
            </a:r>
            <a:r>
              <a:rPr b="1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Admit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it.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Bad Practices in Web Security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Session/password management is done poorly: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Sessions are easy to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forge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attackers.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Passwords are stored as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plaintext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 &amp; Database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configuration/security are not understood by web developers.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Developers don’t realize the threats on end users: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 Site Scripting (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XSS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 Site Request Forgery (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CSRF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Django is a Web Application Framework, written in Python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rapid, secure and agile web development.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better web applications in less time &amp; effort.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173" y="254126"/>
            <a:ext cx="3587607" cy="1629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Django is loaded with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features that are used by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by default provides great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protection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developers with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security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experience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Django makes it more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difficult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write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insecure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173" y="254126"/>
            <a:ext cx="3587607" cy="1629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Django is used by many popular websites/services: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173" y="254126"/>
            <a:ext cx="3587607" cy="162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749176"/>
            <a:ext cx="1429903" cy="148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4823" y="2749176"/>
            <a:ext cx="1484032" cy="148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0938" y="2749177"/>
            <a:ext cx="1944320" cy="148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" y="4472268"/>
            <a:ext cx="2127623" cy="119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7882" y="3087593"/>
            <a:ext cx="2256118" cy="67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68173" y="4472268"/>
            <a:ext cx="1778695" cy="133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53248" y="4303339"/>
            <a:ext cx="1712010" cy="186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87882" y="4472268"/>
            <a:ext cx="2131880" cy="765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